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f9a1b2a36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f9a1b2a36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f9a1b2a3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f9a1b2a3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f9a1b2a3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f9a1b2a3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2d0a6c05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2d0a6c05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02d0a6c0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02d0a6c0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02d0a6c0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02d0a6c0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f0c3859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f0c3859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02d0a6c0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02d0a6c0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f0c3859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f0c3859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f0c3859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f0c3859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f0c3859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f0c3859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f0c38597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f0c38597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f0c3859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f0c3859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f0c38597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f0c3859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6876" l="0" r="0" t="87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 amt="52000"/>
          </a:blip>
          <a:srcRect b="6876" l="49176" r="0" t="8749"/>
          <a:stretch/>
        </p:blipFill>
        <p:spPr>
          <a:xfrm>
            <a:off x="4496625" y="0"/>
            <a:ext cx="4647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102425" y="1630750"/>
            <a:ext cx="404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Analiza</a:t>
            </a:r>
            <a:endParaRPr sz="4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r>
              <a:rPr lang="pl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późnień</a:t>
            </a:r>
            <a:endParaRPr sz="4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francuskich</a:t>
            </a:r>
            <a:endParaRPr sz="4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pociągów</a:t>
            </a:r>
            <a:endParaRPr sz="4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Barcelona-Paris Lyon z najwyższym średnim opóźnieniem, a Madrid-Marseille St Charles z najwyższym udział opóźnień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304875"/>
            <a:ext cx="3796706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074" y="1304875"/>
            <a:ext cx="375482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Średnie opóźnienie nie różni się istotnie pomiędzy latami, jako miesiące wyróżniają się luty, czerwiec, sierpień, październik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50" y="1262406"/>
            <a:ext cx="4384310" cy="30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999" y="1336581"/>
            <a:ext cx="4183824" cy="28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XYZ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050" y="0"/>
            <a:ext cx="61139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-31701" y="-8675"/>
            <a:ext cx="2292900" cy="5169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16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Procent opóźnionych pociągów nie zależy istotnie od liczby kursów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Największe anomalie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5" y="602263"/>
            <a:ext cx="8583451" cy="44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28361" t="0"/>
          <a:stretch/>
        </p:blipFill>
        <p:spPr>
          <a:xfrm>
            <a:off x="2979225" y="0"/>
            <a:ext cx="5883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41187" l="70646" r="0" t="41794"/>
          <a:stretch/>
        </p:blipFill>
        <p:spPr>
          <a:xfrm>
            <a:off x="5459550" y="0"/>
            <a:ext cx="2410498" cy="8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-31700" y="-8675"/>
            <a:ext cx="2700000" cy="5169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18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Wiodące przyczyny opóźnień różnią się w zależności od trasy -  dla 7 tras są to czynniki zewnętrzne, po jednej trasie jest to infrastruktura, ruch i tabor 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 amt="92000"/>
          </a:blip>
          <a:srcRect b="6876" l="0" r="0" t="87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title"/>
          </p:nvPr>
        </p:nvSpPr>
        <p:spPr>
          <a:xfrm>
            <a:off x="4822775" y="445025"/>
            <a:ext cx="40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Rekomendacje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822775" y="1196675"/>
            <a:ext cx="377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Poprawa Infrastruktury Kolejowej: </a:t>
            </a:r>
            <a:r>
              <a:rPr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Inwestowanie w modernizację torów, systemów sygnalizacyjnych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822775" y="2078825"/>
            <a:ext cx="377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Efektywne Zarządzanie Ruchem Kolejowym: </a:t>
            </a:r>
            <a:r>
              <a:rPr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Ulepszenie systemów zarządzania ruchem kolejowym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4822775" y="2960975"/>
            <a:ext cx="377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Utrzymanie Taboru: </a:t>
            </a:r>
            <a:r>
              <a:rPr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Regularna konserwacja i modernizacja taboru kolejowego - może zapobiec ewentualnym awariom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822775" y="3843125"/>
            <a:ext cx="3771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Systemy Informacyjne dla Pasażerów:</a:t>
            </a:r>
            <a:r>
              <a:rPr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Utrzymywanie pasażerów na bieżąco z aktualnymi informacjami o opóźnieniach i zakłóceniach w ruchu pociągów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 b="6876" l="0" r="50941" t="8749"/>
          <a:stretch/>
        </p:blipFill>
        <p:spPr>
          <a:xfrm>
            <a:off x="0" y="0"/>
            <a:ext cx="4486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Celem analizy jest wskazanie problematycznych połączeń, przyczyn opóźnień oraz potencjalnych działań zaradczych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442125"/>
            <a:ext cx="85206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AutoNum type="arabicPeriod"/>
            </a:pP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Opis zbioru danych /</a:t>
            </a:r>
            <a:r>
              <a:rPr b="1"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Jakie informacje mamy dostępne?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AutoNum type="arabicPeriod"/>
            </a:pP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Analiza korelacji </a:t>
            </a: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Czy zjawisko warto modelować?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AutoNum type="arabicPeriod"/>
            </a:pP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Przegląd trendów </a:t>
            </a: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b="1" lang="pl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Jak kursują pociągi we Francji?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AutoNum type="arabicPeriod"/>
            </a:pP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Wybór połączeń </a:t>
            </a: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b="1" lang="pl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Na których trasach powinniśmy się skupić?</a:t>
            </a:r>
            <a:endParaRPr b="1"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AutoNum type="arabicPeriod"/>
            </a:pPr>
            <a:r>
              <a:rPr b="1" lang="pl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Identyfikacja przyczyn opóźnień / </a:t>
            </a:r>
            <a:r>
              <a:rPr b="1" lang="pl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Co i jak możemy poprawić?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 amt="92000"/>
          </a:blip>
          <a:srcRect b="6876" l="0" r="0" t="87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4822775" y="445025"/>
            <a:ext cx="40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Zbiór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822775" y="1017725"/>
            <a:ext cx="377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Miesięczne opóźnienia na 130 liniach w okresie I 2015 - VI 2020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822775" y="1778400"/>
            <a:ext cx="377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7 270 wierszy po wyczyszczeniu zbioru danych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822775" y="2551138"/>
            <a:ext cx="377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Liczba wszystkich połączeń, połączenia odwołane, opóźnienie podczas odjazdu, opóźnienie podczas przyjazdu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822775" y="3536275"/>
            <a:ext cx="377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Procentowy udział różnych powodów opóźnień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6876" l="0" r="50941" t="8749"/>
          <a:stretch/>
        </p:blipFill>
        <p:spPr>
          <a:xfrm>
            <a:off x="0" y="0"/>
            <a:ext cx="4486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-31697" y="-8675"/>
            <a:ext cx="1866000" cy="5169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120550" y="342050"/>
            <a:ext cx="15615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Brak silnej korelacji pomiędzy wielkością bądź ilością opóźnień a takimi zmiennymi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jak okres, liczba kursów czy procentowy udział powodów opóźnień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00" y="152400"/>
            <a:ext cx="7363124" cy="48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Średnia wartość opóźnień wszystkich pociągów była wysoka w VI 2020, ale w kolejnych miesiącach poprawiła się względem 2019 roku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1625"/>
            <a:ext cx="8839201" cy="314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Z kolei średnia wartość opóźnień wśród pociągów przyjeżdżających po czasie utrzymuje się na stałym na poziomie 30-40 min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0" y="1398575"/>
            <a:ext cx="8839247" cy="31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latin typeface="Montserrat"/>
                <a:ea typeface="Montserrat"/>
                <a:cs typeface="Montserrat"/>
                <a:sym typeface="Montserrat"/>
              </a:rPr>
              <a:t>Najczęstszym powodem opóźnień są czynniki zewnętrzne, na które w odróżnieniu od pozostałych powodów mamy ograniczony wpływ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16500" y="3858025"/>
            <a:ext cx="374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% pociągów opóźnionych z powodów zewnętrznych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616500" y="4253025"/>
            <a:ext cx="374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% pociągów opóźnionych z powodu infrastruktury kolejowej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16500" y="4642400"/>
            <a:ext cx="374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% pociągów opóźnionych z powodu zarządzania ruchem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848000" y="3858025"/>
            <a:ext cx="3902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% pociągów opóźnionych z powodu taboru kolejowego</a:t>
            </a:r>
            <a:endParaRPr b="1" sz="10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848000" y="4253025"/>
            <a:ext cx="3984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% pociągów opóźnionych z powodu zarządzania stacją i ponownego wykorzystania materiału</a:t>
            </a:r>
            <a:endParaRPr b="1" sz="10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848000" y="4642400"/>
            <a:ext cx="3984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% pociągów opóźnionych z powodu ruchu pasażerskiego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317150" y="3892225"/>
            <a:ext cx="210900" cy="210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317150" y="4287225"/>
            <a:ext cx="210900" cy="21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311700" y="1072350"/>
            <a:ext cx="8520601" cy="27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77172" y="4179896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✔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79050" y="3801331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✘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317150" y="4709675"/>
            <a:ext cx="210900" cy="21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77172" y="4602346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✔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573875" y="4709675"/>
            <a:ext cx="210900" cy="21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533897" y="4602346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✔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575750" y="4299900"/>
            <a:ext cx="210900" cy="21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535772" y="4192571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✔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4577625" y="3890125"/>
            <a:ext cx="210900" cy="210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537647" y="3782796"/>
            <a:ext cx="2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733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✔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-31701" y="-8675"/>
            <a:ext cx="2292900" cy="5169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16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 swojej analizie skupiliśmy się na 10 połączeniach z najwyższym średnim czasem opóźnień 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00" y="533400"/>
            <a:ext cx="6882800" cy="396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 amt="83000"/>
          </a:blip>
          <a:srcRect b="6876" l="0" r="0" t="87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68" y="0"/>
            <a:ext cx="8393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